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14A32D-735E-4B7B-8DFB-598245488078}"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l-GR"/>
        </a:p>
      </dgm:t>
    </dgm:pt>
    <dgm:pt modelId="{7364A77F-7AE5-47F3-B1B5-7381FC02A80D}">
      <dgm:prSet phldrT="[Κείμενο]"/>
      <dgm:spPr/>
      <dgm:t>
        <a:bodyPr/>
        <a:lstStyle/>
        <a:p>
          <a:r>
            <a:rPr lang="el-GR" dirty="0" smtClean="0"/>
            <a:t>ΒΑΡΥΤΗΤΑ</a:t>
          </a:r>
          <a:endParaRPr lang="el-GR" dirty="0"/>
        </a:p>
      </dgm:t>
    </dgm:pt>
    <dgm:pt modelId="{3031242C-449C-44BD-AA3D-AB0227FB2114}" type="parTrans" cxnId="{CB6E2DFE-5962-4228-95E1-9E6EE0B4EE25}">
      <dgm:prSet/>
      <dgm:spPr/>
      <dgm:t>
        <a:bodyPr/>
        <a:lstStyle/>
        <a:p>
          <a:endParaRPr lang="el-GR"/>
        </a:p>
      </dgm:t>
    </dgm:pt>
    <dgm:pt modelId="{E1DEA865-1670-4424-B60B-2A4249D1CFFD}" type="sibTrans" cxnId="{CB6E2DFE-5962-4228-95E1-9E6EE0B4EE25}">
      <dgm:prSet/>
      <dgm:spPr/>
      <dgm:t>
        <a:bodyPr/>
        <a:lstStyle/>
        <a:p>
          <a:endParaRPr lang="el-GR"/>
        </a:p>
      </dgm:t>
    </dgm:pt>
    <dgm:pt modelId="{725E649D-7D24-43C4-A50A-5982E9834EFD}">
      <dgm:prSet phldrT="[Κείμενο]"/>
      <dgm:spPr/>
      <dgm:t>
        <a:bodyPr/>
        <a:lstStyle/>
        <a:p>
          <a:r>
            <a:rPr lang="el-GR" dirty="0" smtClean="0"/>
            <a:t>ΔΙΑΤΗΡΗΣΗ ΣΤΑΘΕΡΟΤΗΤΑΣ ΤΩΝ ΓΑΛΑΞΙΩΝ</a:t>
          </a:r>
          <a:endParaRPr lang="el-GR" dirty="0"/>
        </a:p>
      </dgm:t>
    </dgm:pt>
    <dgm:pt modelId="{BACBC8F0-A5E1-43A1-99CB-21F3B2ED9E0A}" type="parTrans" cxnId="{96E05CFF-70F6-40E5-83A5-1E411B33B547}">
      <dgm:prSet/>
      <dgm:spPr/>
      <dgm:t>
        <a:bodyPr/>
        <a:lstStyle/>
        <a:p>
          <a:endParaRPr lang="el-GR"/>
        </a:p>
      </dgm:t>
    </dgm:pt>
    <dgm:pt modelId="{1E57C0C3-FEBE-4302-AAB4-7AE107687C52}" type="sibTrans" cxnId="{96E05CFF-70F6-40E5-83A5-1E411B33B547}">
      <dgm:prSet/>
      <dgm:spPr/>
      <dgm:t>
        <a:bodyPr/>
        <a:lstStyle/>
        <a:p>
          <a:endParaRPr lang="el-GR"/>
        </a:p>
      </dgm:t>
    </dgm:pt>
    <dgm:pt modelId="{30AA1AB1-BCDF-48B1-8DF1-20094DE0A781}">
      <dgm:prSet phldrT="[Κείμενο]"/>
      <dgm:spPr/>
      <dgm:t>
        <a:bodyPr/>
        <a:lstStyle/>
        <a:p>
          <a:r>
            <a:rPr lang="el-GR" dirty="0" smtClean="0"/>
            <a:t>ΔΙΑΤΗΡΕΙ ΤΟ ΦΕΓΓΑΡΙ ΣΕ ΤΡΟΧΙΑ</a:t>
          </a:r>
          <a:endParaRPr lang="el-GR" dirty="0"/>
        </a:p>
      </dgm:t>
    </dgm:pt>
    <dgm:pt modelId="{9E1B3E6B-1E0F-4092-9691-6559BE0E29B6}" type="parTrans" cxnId="{061C2DAA-5989-4924-BFCB-AA0F5B2D2E87}">
      <dgm:prSet/>
      <dgm:spPr/>
      <dgm:t>
        <a:bodyPr/>
        <a:lstStyle/>
        <a:p>
          <a:endParaRPr lang="el-GR"/>
        </a:p>
      </dgm:t>
    </dgm:pt>
    <dgm:pt modelId="{863A7EB4-9F52-4330-BA2D-710CB4335D7E}" type="sibTrans" cxnId="{061C2DAA-5989-4924-BFCB-AA0F5B2D2E87}">
      <dgm:prSet/>
      <dgm:spPr/>
      <dgm:t>
        <a:bodyPr/>
        <a:lstStyle/>
        <a:p>
          <a:endParaRPr lang="el-GR"/>
        </a:p>
      </dgm:t>
    </dgm:pt>
    <dgm:pt modelId="{EF080E43-A473-409F-A978-65028363E6F1}">
      <dgm:prSet phldrT="[Κείμενο]"/>
      <dgm:spPr/>
      <dgm:t>
        <a:bodyPr/>
        <a:lstStyle/>
        <a:p>
          <a:r>
            <a:rPr lang="el-GR" dirty="0" smtClean="0"/>
            <a:t>ΠΤΩΣΗ ΑΝΤΙΚΕΙΜΕΝΩΝ</a:t>
          </a:r>
          <a:endParaRPr lang="el-GR" dirty="0"/>
        </a:p>
      </dgm:t>
    </dgm:pt>
    <dgm:pt modelId="{F58C5AEA-C508-47F5-9E52-9838506DA145}" type="parTrans" cxnId="{11333739-E83C-4D44-931F-E8260E306449}">
      <dgm:prSet/>
      <dgm:spPr/>
      <dgm:t>
        <a:bodyPr/>
        <a:lstStyle/>
        <a:p>
          <a:endParaRPr lang="el-GR"/>
        </a:p>
      </dgm:t>
    </dgm:pt>
    <dgm:pt modelId="{AFEFFAC9-3EE1-44A6-9492-CDB4F845D617}" type="sibTrans" cxnId="{11333739-E83C-4D44-931F-E8260E306449}">
      <dgm:prSet/>
      <dgm:spPr/>
      <dgm:t>
        <a:bodyPr/>
        <a:lstStyle/>
        <a:p>
          <a:endParaRPr lang="el-GR"/>
        </a:p>
      </dgm:t>
    </dgm:pt>
    <dgm:pt modelId="{3B2017BB-2FB4-4BB1-8069-680C2D752E23}">
      <dgm:prSet phldrT="[Κείμενο]"/>
      <dgm:spPr/>
      <dgm:t>
        <a:bodyPr/>
        <a:lstStyle/>
        <a:p>
          <a:r>
            <a:rPr lang="el-GR" dirty="0" smtClean="0"/>
            <a:t>ΚΙΝΗΣΗ ΠΟΤΑΜΩΝ</a:t>
          </a:r>
        </a:p>
        <a:p>
          <a:endParaRPr lang="el-GR" dirty="0"/>
        </a:p>
      </dgm:t>
    </dgm:pt>
    <dgm:pt modelId="{B13B3B0F-DE70-44C4-B331-73A464813E5A}" type="parTrans" cxnId="{EA49CEE1-93A0-4BF1-893A-BBD2F2E1CA10}">
      <dgm:prSet/>
      <dgm:spPr/>
      <dgm:t>
        <a:bodyPr/>
        <a:lstStyle/>
        <a:p>
          <a:endParaRPr lang="el-GR"/>
        </a:p>
      </dgm:t>
    </dgm:pt>
    <dgm:pt modelId="{7CA7DEF7-77AF-4926-997A-3864C83FB67E}" type="sibTrans" cxnId="{EA49CEE1-93A0-4BF1-893A-BBD2F2E1CA10}">
      <dgm:prSet/>
      <dgm:spPr/>
      <dgm:t>
        <a:bodyPr/>
        <a:lstStyle/>
        <a:p>
          <a:endParaRPr lang="el-GR"/>
        </a:p>
      </dgm:t>
    </dgm:pt>
    <dgm:pt modelId="{730D34BB-ADB7-4A69-8AC6-2B66620B0274}" type="pres">
      <dgm:prSet presAssocID="{5214A32D-735E-4B7B-8DFB-598245488078}" presName="cycle" presStyleCnt="0">
        <dgm:presLayoutVars>
          <dgm:chMax val="1"/>
          <dgm:dir/>
          <dgm:animLvl val="ctr"/>
          <dgm:resizeHandles val="exact"/>
        </dgm:presLayoutVars>
      </dgm:prSet>
      <dgm:spPr/>
    </dgm:pt>
    <dgm:pt modelId="{2DB7BA76-CA1C-4512-9EE9-6AD1B9C563DF}" type="pres">
      <dgm:prSet presAssocID="{7364A77F-7AE5-47F3-B1B5-7381FC02A80D}" presName="centerShape" presStyleLbl="node0" presStyleIdx="0" presStyleCnt="1"/>
      <dgm:spPr/>
    </dgm:pt>
    <dgm:pt modelId="{192DAAC0-53A7-494B-BDE2-FD685793D334}" type="pres">
      <dgm:prSet presAssocID="{BACBC8F0-A5E1-43A1-99CB-21F3B2ED9E0A}" presName="Name9" presStyleLbl="parChTrans1D2" presStyleIdx="0" presStyleCnt="4"/>
      <dgm:spPr/>
    </dgm:pt>
    <dgm:pt modelId="{4AA04788-762B-47F8-B903-0D2C7071064F}" type="pres">
      <dgm:prSet presAssocID="{BACBC8F0-A5E1-43A1-99CB-21F3B2ED9E0A}" presName="connTx" presStyleLbl="parChTrans1D2" presStyleIdx="0" presStyleCnt="4"/>
      <dgm:spPr/>
    </dgm:pt>
    <dgm:pt modelId="{E68EDEB7-38BA-4CF5-A75B-85BD01B1E33E}" type="pres">
      <dgm:prSet presAssocID="{725E649D-7D24-43C4-A50A-5982E9834EFD}" presName="node" presStyleLbl="node1" presStyleIdx="0" presStyleCnt="4">
        <dgm:presLayoutVars>
          <dgm:bulletEnabled val="1"/>
        </dgm:presLayoutVars>
      </dgm:prSet>
      <dgm:spPr/>
    </dgm:pt>
    <dgm:pt modelId="{28371FFF-4261-4A18-B566-99F8C8FBFDBF}" type="pres">
      <dgm:prSet presAssocID="{9E1B3E6B-1E0F-4092-9691-6559BE0E29B6}" presName="Name9" presStyleLbl="parChTrans1D2" presStyleIdx="1" presStyleCnt="4"/>
      <dgm:spPr/>
    </dgm:pt>
    <dgm:pt modelId="{9B8A412B-A7E9-4245-BF44-6A964446B9FA}" type="pres">
      <dgm:prSet presAssocID="{9E1B3E6B-1E0F-4092-9691-6559BE0E29B6}" presName="connTx" presStyleLbl="parChTrans1D2" presStyleIdx="1" presStyleCnt="4"/>
      <dgm:spPr/>
    </dgm:pt>
    <dgm:pt modelId="{63D1EFF8-7374-4E75-95C6-F3AE044228ED}" type="pres">
      <dgm:prSet presAssocID="{30AA1AB1-BCDF-48B1-8DF1-20094DE0A781}" presName="node" presStyleLbl="node1" presStyleIdx="1" presStyleCnt="4">
        <dgm:presLayoutVars>
          <dgm:bulletEnabled val="1"/>
        </dgm:presLayoutVars>
      </dgm:prSet>
      <dgm:spPr/>
      <dgm:t>
        <a:bodyPr/>
        <a:lstStyle/>
        <a:p>
          <a:endParaRPr lang="el-GR"/>
        </a:p>
      </dgm:t>
    </dgm:pt>
    <dgm:pt modelId="{24B810C2-9707-4A2D-9216-537CC0CDE4D8}" type="pres">
      <dgm:prSet presAssocID="{F58C5AEA-C508-47F5-9E52-9838506DA145}" presName="Name9" presStyleLbl="parChTrans1D2" presStyleIdx="2" presStyleCnt="4"/>
      <dgm:spPr/>
    </dgm:pt>
    <dgm:pt modelId="{B48FDAB2-FE16-46BD-89D7-48586AB7B5E4}" type="pres">
      <dgm:prSet presAssocID="{F58C5AEA-C508-47F5-9E52-9838506DA145}" presName="connTx" presStyleLbl="parChTrans1D2" presStyleIdx="2" presStyleCnt="4"/>
      <dgm:spPr/>
    </dgm:pt>
    <dgm:pt modelId="{3759865F-9A1A-4DF5-AA8B-3D96B563AAAD}" type="pres">
      <dgm:prSet presAssocID="{EF080E43-A473-409F-A978-65028363E6F1}" presName="node" presStyleLbl="node1" presStyleIdx="2" presStyleCnt="4">
        <dgm:presLayoutVars>
          <dgm:bulletEnabled val="1"/>
        </dgm:presLayoutVars>
      </dgm:prSet>
      <dgm:spPr/>
      <dgm:t>
        <a:bodyPr/>
        <a:lstStyle/>
        <a:p>
          <a:endParaRPr lang="el-GR"/>
        </a:p>
      </dgm:t>
    </dgm:pt>
    <dgm:pt modelId="{D2E68E5D-3001-4E66-B585-128BC45C6E00}" type="pres">
      <dgm:prSet presAssocID="{B13B3B0F-DE70-44C4-B331-73A464813E5A}" presName="Name9" presStyleLbl="parChTrans1D2" presStyleIdx="3" presStyleCnt="4"/>
      <dgm:spPr/>
    </dgm:pt>
    <dgm:pt modelId="{0FC81054-5974-4BAA-9AE6-7D98D4C6440A}" type="pres">
      <dgm:prSet presAssocID="{B13B3B0F-DE70-44C4-B331-73A464813E5A}" presName="connTx" presStyleLbl="parChTrans1D2" presStyleIdx="3" presStyleCnt="4"/>
      <dgm:spPr/>
    </dgm:pt>
    <dgm:pt modelId="{775278A0-9B57-4A43-813E-CF99F557163D}" type="pres">
      <dgm:prSet presAssocID="{3B2017BB-2FB4-4BB1-8069-680C2D752E23}" presName="node" presStyleLbl="node1" presStyleIdx="3" presStyleCnt="4">
        <dgm:presLayoutVars>
          <dgm:bulletEnabled val="1"/>
        </dgm:presLayoutVars>
      </dgm:prSet>
      <dgm:spPr/>
    </dgm:pt>
  </dgm:ptLst>
  <dgm:cxnLst>
    <dgm:cxn modelId="{318DE1FB-BEBB-4281-AA49-353C896B0F48}" type="presOf" srcId="{BACBC8F0-A5E1-43A1-99CB-21F3B2ED9E0A}" destId="{192DAAC0-53A7-494B-BDE2-FD685793D334}" srcOrd="0" destOrd="0" presId="urn:microsoft.com/office/officeart/2005/8/layout/radial1"/>
    <dgm:cxn modelId="{910343C6-9F30-4398-B951-FFD1706B94ED}" type="presOf" srcId="{9E1B3E6B-1E0F-4092-9691-6559BE0E29B6}" destId="{28371FFF-4261-4A18-B566-99F8C8FBFDBF}" srcOrd="0" destOrd="0" presId="urn:microsoft.com/office/officeart/2005/8/layout/radial1"/>
    <dgm:cxn modelId="{0D919791-0D45-419F-8EB3-8D59CB8449F1}" type="presOf" srcId="{F58C5AEA-C508-47F5-9E52-9838506DA145}" destId="{24B810C2-9707-4A2D-9216-537CC0CDE4D8}" srcOrd="0" destOrd="0" presId="urn:microsoft.com/office/officeart/2005/8/layout/radial1"/>
    <dgm:cxn modelId="{EA49CEE1-93A0-4BF1-893A-BBD2F2E1CA10}" srcId="{7364A77F-7AE5-47F3-B1B5-7381FC02A80D}" destId="{3B2017BB-2FB4-4BB1-8069-680C2D752E23}" srcOrd="3" destOrd="0" parTransId="{B13B3B0F-DE70-44C4-B331-73A464813E5A}" sibTransId="{7CA7DEF7-77AF-4926-997A-3864C83FB67E}"/>
    <dgm:cxn modelId="{3E4E6504-BAC3-40EB-93C6-6EC8AA7CE076}" type="presOf" srcId="{30AA1AB1-BCDF-48B1-8DF1-20094DE0A781}" destId="{63D1EFF8-7374-4E75-95C6-F3AE044228ED}" srcOrd="0" destOrd="0" presId="urn:microsoft.com/office/officeart/2005/8/layout/radial1"/>
    <dgm:cxn modelId="{1D08BBC4-5D3E-45B8-9DC1-62E7E27BBA4C}" type="presOf" srcId="{7364A77F-7AE5-47F3-B1B5-7381FC02A80D}" destId="{2DB7BA76-CA1C-4512-9EE9-6AD1B9C563DF}" srcOrd="0" destOrd="0" presId="urn:microsoft.com/office/officeart/2005/8/layout/radial1"/>
    <dgm:cxn modelId="{3031F867-1161-4D7F-96BA-07BADBF7FB35}" type="presOf" srcId="{BACBC8F0-A5E1-43A1-99CB-21F3B2ED9E0A}" destId="{4AA04788-762B-47F8-B903-0D2C7071064F}" srcOrd="1" destOrd="0" presId="urn:microsoft.com/office/officeart/2005/8/layout/radial1"/>
    <dgm:cxn modelId="{B3662D47-C700-4A6D-9B2E-B032603AFBF7}" type="presOf" srcId="{5214A32D-735E-4B7B-8DFB-598245488078}" destId="{730D34BB-ADB7-4A69-8AC6-2B66620B0274}" srcOrd="0" destOrd="0" presId="urn:microsoft.com/office/officeart/2005/8/layout/radial1"/>
    <dgm:cxn modelId="{2C3B0F70-B553-4946-9139-19548A140C57}" type="presOf" srcId="{F58C5AEA-C508-47F5-9E52-9838506DA145}" destId="{B48FDAB2-FE16-46BD-89D7-48586AB7B5E4}" srcOrd="1" destOrd="0" presId="urn:microsoft.com/office/officeart/2005/8/layout/radial1"/>
    <dgm:cxn modelId="{96E05CFF-70F6-40E5-83A5-1E411B33B547}" srcId="{7364A77F-7AE5-47F3-B1B5-7381FC02A80D}" destId="{725E649D-7D24-43C4-A50A-5982E9834EFD}" srcOrd="0" destOrd="0" parTransId="{BACBC8F0-A5E1-43A1-99CB-21F3B2ED9E0A}" sibTransId="{1E57C0C3-FEBE-4302-AAB4-7AE107687C52}"/>
    <dgm:cxn modelId="{A2FC1542-50FD-40C2-AFAE-821A1309AF9F}" type="presOf" srcId="{9E1B3E6B-1E0F-4092-9691-6559BE0E29B6}" destId="{9B8A412B-A7E9-4245-BF44-6A964446B9FA}" srcOrd="1" destOrd="0" presId="urn:microsoft.com/office/officeart/2005/8/layout/radial1"/>
    <dgm:cxn modelId="{ACE8172A-FCDD-40B1-8FD5-A7635FD0089C}" type="presOf" srcId="{B13B3B0F-DE70-44C4-B331-73A464813E5A}" destId="{0FC81054-5974-4BAA-9AE6-7D98D4C6440A}" srcOrd="1" destOrd="0" presId="urn:microsoft.com/office/officeart/2005/8/layout/radial1"/>
    <dgm:cxn modelId="{CB6E2DFE-5962-4228-95E1-9E6EE0B4EE25}" srcId="{5214A32D-735E-4B7B-8DFB-598245488078}" destId="{7364A77F-7AE5-47F3-B1B5-7381FC02A80D}" srcOrd="0" destOrd="0" parTransId="{3031242C-449C-44BD-AA3D-AB0227FB2114}" sibTransId="{E1DEA865-1670-4424-B60B-2A4249D1CFFD}"/>
    <dgm:cxn modelId="{78538008-5589-4692-9D6A-4C063D42F1DF}" type="presOf" srcId="{725E649D-7D24-43C4-A50A-5982E9834EFD}" destId="{E68EDEB7-38BA-4CF5-A75B-85BD01B1E33E}" srcOrd="0" destOrd="0" presId="urn:microsoft.com/office/officeart/2005/8/layout/radial1"/>
    <dgm:cxn modelId="{061C2DAA-5989-4924-BFCB-AA0F5B2D2E87}" srcId="{7364A77F-7AE5-47F3-B1B5-7381FC02A80D}" destId="{30AA1AB1-BCDF-48B1-8DF1-20094DE0A781}" srcOrd="1" destOrd="0" parTransId="{9E1B3E6B-1E0F-4092-9691-6559BE0E29B6}" sibTransId="{863A7EB4-9F52-4330-BA2D-710CB4335D7E}"/>
    <dgm:cxn modelId="{9D015A2D-DBED-4936-80D8-583D09D74AAE}" type="presOf" srcId="{3B2017BB-2FB4-4BB1-8069-680C2D752E23}" destId="{775278A0-9B57-4A43-813E-CF99F557163D}" srcOrd="0" destOrd="0" presId="urn:microsoft.com/office/officeart/2005/8/layout/radial1"/>
    <dgm:cxn modelId="{11333739-E83C-4D44-931F-E8260E306449}" srcId="{7364A77F-7AE5-47F3-B1B5-7381FC02A80D}" destId="{EF080E43-A473-409F-A978-65028363E6F1}" srcOrd="2" destOrd="0" parTransId="{F58C5AEA-C508-47F5-9E52-9838506DA145}" sibTransId="{AFEFFAC9-3EE1-44A6-9492-CDB4F845D617}"/>
    <dgm:cxn modelId="{3A381C25-48EB-4C1B-ADEE-411543E94255}" type="presOf" srcId="{EF080E43-A473-409F-A978-65028363E6F1}" destId="{3759865F-9A1A-4DF5-AA8B-3D96B563AAAD}" srcOrd="0" destOrd="0" presId="urn:microsoft.com/office/officeart/2005/8/layout/radial1"/>
    <dgm:cxn modelId="{4A6719C4-6901-4A5D-9772-9666AEF1F111}" type="presOf" srcId="{B13B3B0F-DE70-44C4-B331-73A464813E5A}" destId="{D2E68E5D-3001-4E66-B585-128BC45C6E00}" srcOrd="0" destOrd="0" presId="urn:microsoft.com/office/officeart/2005/8/layout/radial1"/>
    <dgm:cxn modelId="{EB5BAAD4-937D-4DE3-8A1B-F35550202329}" type="presParOf" srcId="{730D34BB-ADB7-4A69-8AC6-2B66620B0274}" destId="{2DB7BA76-CA1C-4512-9EE9-6AD1B9C563DF}" srcOrd="0" destOrd="0" presId="urn:microsoft.com/office/officeart/2005/8/layout/radial1"/>
    <dgm:cxn modelId="{53F3941D-11DA-4FC4-9256-F1BA3C91B067}" type="presParOf" srcId="{730D34BB-ADB7-4A69-8AC6-2B66620B0274}" destId="{192DAAC0-53A7-494B-BDE2-FD685793D334}" srcOrd="1" destOrd="0" presId="urn:microsoft.com/office/officeart/2005/8/layout/radial1"/>
    <dgm:cxn modelId="{24D8EAB3-07F3-406A-9A9C-C18ABBA5B5EE}" type="presParOf" srcId="{192DAAC0-53A7-494B-BDE2-FD685793D334}" destId="{4AA04788-762B-47F8-B903-0D2C7071064F}" srcOrd="0" destOrd="0" presId="urn:microsoft.com/office/officeart/2005/8/layout/radial1"/>
    <dgm:cxn modelId="{A21772D0-6B50-4DA4-A5F0-6F3796C35FA1}" type="presParOf" srcId="{730D34BB-ADB7-4A69-8AC6-2B66620B0274}" destId="{E68EDEB7-38BA-4CF5-A75B-85BD01B1E33E}" srcOrd="2" destOrd="0" presId="urn:microsoft.com/office/officeart/2005/8/layout/radial1"/>
    <dgm:cxn modelId="{EEC83B1D-BF88-4FB3-B6C5-4A23EC5A6E41}" type="presParOf" srcId="{730D34BB-ADB7-4A69-8AC6-2B66620B0274}" destId="{28371FFF-4261-4A18-B566-99F8C8FBFDBF}" srcOrd="3" destOrd="0" presId="urn:microsoft.com/office/officeart/2005/8/layout/radial1"/>
    <dgm:cxn modelId="{A83FEE1A-4FB2-4189-8B9C-A52BE2094CE5}" type="presParOf" srcId="{28371FFF-4261-4A18-B566-99F8C8FBFDBF}" destId="{9B8A412B-A7E9-4245-BF44-6A964446B9FA}" srcOrd="0" destOrd="0" presId="urn:microsoft.com/office/officeart/2005/8/layout/radial1"/>
    <dgm:cxn modelId="{D22FA668-2D36-46C6-B375-49E518E56688}" type="presParOf" srcId="{730D34BB-ADB7-4A69-8AC6-2B66620B0274}" destId="{63D1EFF8-7374-4E75-95C6-F3AE044228ED}" srcOrd="4" destOrd="0" presId="urn:microsoft.com/office/officeart/2005/8/layout/radial1"/>
    <dgm:cxn modelId="{DD81C3BB-4743-4A2D-B2C1-4143AC0BD51B}" type="presParOf" srcId="{730D34BB-ADB7-4A69-8AC6-2B66620B0274}" destId="{24B810C2-9707-4A2D-9216-537CC0CDE4D8}" srcOrd="5" destOrd="0" presId="urn:microsoft.com/office/officeart/2005/8/layout/radial1"/>
    <dgm:cxn modelId="{64E5F9F5-39B9-48AF-8CAD-BB7130ADF308}" type="presParOf" srcId="{24B810C2-9707-4A2D-9216-537CC0CDE4D8}" destId="{B48FDAB2-FE16-46BD-89D7-48586AB7B5E4}" srcOrd="0" destOrd="0" presId="urn:microsoft.com/office/officeart/2005/8/layout/radial1"/>
    <dgm:cxn modelId="{F971D9B6-E2D5-427F-9D9E-10F710929AE7}" type="presParOf" srcId="{730D34BB-ADB7-4A69-8AC6-2B66620B0274}" destId="{3759865F-9A1A-4DF5-AA8B-3D96B563AAAD}" srcOrd="6" destOrd="0" presId="urn:microsoft.com/office/officeart/2005/8/layout/radial1"/>
    <dgm:cxn modelId="{F6CE360F-ED59-4567-8CB0-50EAC087F868}" type="presParOf" srcId="{730D34BB-ADB7-4A69-8AC6-2B66620B0274}" destId="{D2E68E5D-3001-4E66-B585-128BC45C6E00}" srcOrd="7" destOrd="0" presId="urn:microsoft.com/office/officeart/2005/8/layout/radial1"/>
    <dgm:cxn modelId="{9B29D24C-CBB9-4356-969B-DA57187452F9}" type="presParOf" srcId="{D2E68E5D-3001-4E66-B585-128BC45C6E00}" destId="{0FC81054-5974-4BAA-9AE6-7D98D4C6440A}" srcOrd="0" destOrd="0" presId="urn:microsoft.com/office/officeart/2005/8/layout/radial1"/>
    <dgm:cxn modelId="{550E20F0-D64E-4FE6-B30E-A9324602437E}" type="presParOf" srcId="{730D34BB-ADB7-4A69-8AC6-2B66620B0274}" destId="{775278A0-9B57-4A43-813E-CF99F557163D}" srcOrd="8"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9DF021-9E72-4EC3-965E-CCA2DA736421}" type="datetimeFigureOut">
              <a:rPr lang="el-GR" smtClean="0"/>
              <a:t>8/5/2018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F02926-DFF2-4C9F-85EF-6C7E19BA7E58}"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14" name="13 - Τίτλος"/>
          <p:cNvSpPr>
            <a:spLocks noGrp="1"/>
          </p:cNvSpPr>
          <p:nvPr>
            <p:ph type="ctrTitle"/>
          </p:nvPr>
        </p:nvSpPr>
        <p:spPr>
          <a:xfrm>
            <a:off x="1432560" y="359898"/>
            <a:ext cx="7406640" cy="1472184"/>
          </a:xfrm>
        </p:spPr>
        <p:txBody>
          <a:bodyPr anchor="b"/>
          <a:lstStyle>
            <a:lvl1pPr algn="l">
              <a:defRPr/>
            </a:lvl1pPr>
            <a:extLst/>
          </a:lstStyle>
          <a:p>
            <a:r>
              <a:rPr kumimoji="0" lang="el-GR" smtClean="0"/>
              <a:t>Kλικ για επεξεργασία του τίτλου</a:t>
            </a:r>
            <a:endParaRPr kumimoji="0" lang="en-US"/>
          </a:p>
        </p:txBody>
      </p:sp>
      <p:sp>
        <p:nvSpPr>
          <p:cNvPr id="22" name="21 - Υπότιτλος"/>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l-GR" smtClean="0"/>
              <a:t>Κάντε κλικ για να επεξεργαστείτε τον υπότιτλο του υποδείγματος</a:t>
            </a:r>
            <a:endParaRPr kumimoji="0" lang="en-US"/>
          </a:p>
        </p:txBody>
      </p:sp>
      <p:sp>
        <p:nvSpPr>
          <p:cNvPr id="7" name="6 - Θέση ημερομηνίας"/>
          <p:cNvSpPr>
            <a:spLocks noGrp="1"/>
          </p:cNvSpPr>
          <p:nvPr>
            <p:ph type="dt" sz="half" idx="10"/>
          </p:nvPr>
        </p:nvSpPr>
        <p:spPr/>
        <p:txBody>
          <a:bodyPr/>
          <a:lstStyle>
            <a:extLst/>
          </a:lstStyle>
          <a:p>
            <a:fld id="{C0EB59BD-DF3F-4050-A82A-0B082382C243}" type="datetime1">
              <a:rPr lang="el-GR" smtClean="0"/>
              <a:t>8/5/2018</a:t>
            </a:fld>
            <a:endParaRPr lang="el-GR"/>
          </a:p>
        </p:txBody>
      </p:sp>
      <p:sp>
        <p:nvSpPr>
          <p:cNvPr id="20" name="19 - Θέση υποσέλιδου"/>
          <p:cNvSpPr>
            <a:spLocks noGrp="1"/>
          </p:cNvSpPr>
          <p:nvPr>
            <p:ph type="ftr" sz="quarter" idx="11"/>
          </p:nvPr>
        </p:nvSpPr>
        <p:spPr/>
        <p:txBody>
          <a:bodyPr/>
          <a:lstStyle>
            <a:extLst/>
          </a:lstStyle>
          <a:p>
            <a:r>
              <a:rPr lang="el-GR" smtClean="0"/>
              <a:t>ΒΑΡΥΤΗΤΑ</a:t>
            </a:r>
            <a:endParaRPr lang="el-GR"/>
          </a:p>
        </p:txBody>
      </p:sp>
      <p:sp>
        <p:nvSpPr>
          <p:cNvPr id="10" name="9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
        <p:nvSpPr>
          <p:cNvPr id="8" name="7 - Έλλειψη"/>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 Έλλειψη"/>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72CC6E29-4A2F-4F3A-B2DC-64AEA1E8B300}" type="datetime1">
              <a:rPr lang="el-GR" smtClean="0"/>
              <a:t>8/5/2018</a:t>
            </a:fld>
            <a:endParaRPr lang="el-GR"/>
          </a:p>
        </p:txBody>
      </p:sp>
      <p:sp>
        <p:nvSpPr>
          <p:cNvPr id="5" name="4 - Θέση υποσέλιδου"/>
          <p:cNvSpPr>
            <a:spLocks noGrp="1"/>
          </p:cNvSpPr>
          <p:nvPr>
            <p:ph type="ftr" sz="quarter" idx="11"/>
          </p:nvPr>
        </p:nvSpPr>
        <p:spPr/>
        <p:txBody>
          <a:bodyPr/>
          <a:lstStyle>
            <a:extLst/>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858000" y="274639"/>
            <a:ext cx="1828800" cy="5851525"/>
          </a:xfrm>
        </p:spPr>
        <p:txBody>
          <a:bodyPr vert="eaVert"/>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1143000" y="274640"/>
            <a:ext cx="5562600" cy="5851525"/>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1F90B376-43CD-4484-A4E2-A7D8AF2A5B08}" type="datetime1">
              <a:rPr lang="el-GR" smtClean="0"/>
              <a:t>8/5/2018</a:t>
            </a:fld>
            <a:endParaRPr lang="el-GR"/>
          </a:p>
        </p:txBody>
      </p:sp>
      <p:sp>
        <p:nvSpPr>
          <p:cNvPr id="5" name="4 - Θέση υποσέλιδου"/>
          <p:cNvSpPr>
            <a:spLocks noGrp="1"/>
          </p:cNvSpPr>
          <p:nvPr>
            <p:ph type="ftr" sz="quarter" idx="11"/>
          </p:nvPr>
        </p:nvSpPr>
        <p:spPr/>
        <p:txBody>
          <a:bodyPr/>
          <a:lstStyle>
            <a:extLst/>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888F8F57-ADC3-4F66-8250-AF28629AA559}" type="datetime1">
              <a:rPr lang="el-GR" smtClean="0"/>
              <a:t>8/5/2018</a:t>
            </a:fld>
            <a:endParaRPr lang="el-GR"/>
          </a:p>
        </p:txBody>
      </p:sp>
      <p:sp>
        <p:nvSpPr>
          <p:cNvPr id="5" name="4 - Θέση υποσέλιδου"/>
          <p:cNvSpPr>
            <a:spLocks noGrp="1"/>
          </p:cNvSpPr>
          <p:nvPr>
            <p:ph type="ftr" sz="quarter" idx="11"/>
          </p:nvPr>
        </p:nvSpPr>
        <p:spPr/>
        <p:txBody>
          <a:bodyPr/>
          <a:lstStyle>
            <a:extLst/>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7" name="6 - Ορθογώνιο"/>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 Τίτλος"/>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extLst/>
          </a:lstStyle>
          <a:p>
            <a:fld id="{1230B4B0-BC47-4A4E-9C39-39158A40C709}" type="datetime1">
              <a:rPr lang="el-GR" smtClean="0"/>
              <a:t>8/5/2018</a:t>
            </a:fld>
            <a:endParaRPr lang="el-GR"/>
          </a:p>
        </p:txBody>
      </p:sp>
      <p:sp>
        <p:nvSpPr>
          <p:cNvPr id="5" name="4 - Θέση υποσέλιδου"/>
          <p:cNvSpPr>
            <a:spLocks noGrp="1"/>
          </p:cNvSpPr>
          <p:nvPr>
            <p:ph type="ftr" sz="quarter" idx="11"/>
          </p:nvPr>
        </p:nvSpPr>
        <p:spPr/>
        <p:txBody>
          <a:bodyPr/>
          <a:lstStyle>
            <a:extLst/>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
        <p:nvSpPr>
          <p:cNvPr id="10" name="9 - Ορθογώνιο"/>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 Έλλειψη"/>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 Έλλειψη"/>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1435608" y="274320"/>
            <a:ext cx="7498080" cy="1143000"/>
          </a:xfrm>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extLst/>
          </a:lstStyle>
          <a:p>
            <a:fld id="{E76054B9-D832-4801-B79D-92E40F93F3C0}" type="datetime1">
              <a:rPr lang="el-GR" smtClean="0"/>
              <a:t>8/5/2018</a:t>
            </a:fld>
            <a:endParaRPr lang="el-GR"/>
          </a:p>
        </p:txBody>
      </p:sp>
      <p:sp>
        <p:nvSpPr>
          <p:cNvPr id="6" name="5 - Θέση υποσέλιδου"/>
          <p:cNvSpPr>
            <a:spLocks noGrp="1"/>
          </p:cNvSpPr>
          <p:nvPr>
            <p:ph type="ftr" sz="quarter" idx="11"/>
          </p:nvPr>
        </p:nvSpPr>
        <p:spPr/>
        <p:txBody>
          <a:bodyPr/>
          <a:lstStyle>
            <a:extLst/>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extLst/>
          </a:lstStyle>
          <a:p>
            <a:fld id="{1E0373D0-0B92-4BA8-A265-9513A4BABE0E}" type="datetime1">
              <a:rPr lang="el-GR" smtClean="0"/>
              <a:t>8/5/2018</a:t>
            </a:fld>
            <a:endParaRPr lang="el-GR"/>
          </a:p>
        </p:txBody>
      </p:sp>
      <p:sp>
        <p:nvSpPr>
          <p:cNvPr id="8" name="7 - Θέση υποσέλιδου"/>
          <p:cNvSpPr>
            <a:spLocks noGrp="1"/>
          </p:cNvSpPr>
          <p:nvPr>
            <p:ph type="ftr" sz="quarter" idx="11"/>
          </p:nvPr>
        </p:nvSpPr>
        <p:spPr/>
        <p:txBody>
          <a:bodyPr/>
          <a:lstStyle>
            <a:extLst/>
          </a:lstStyle>
          <a:p>
            <a:r>
              <a:rPr lang="el-GR" smtClean="0"/>
              <a:t>ΒΑΡΥΤΗΤΑ</a:t>
            </a:r>
            <a:endParaRPr lang="el-GR"/>
          </a:p>
        </p:txBody>
      </p:sp>
      <p:sp>
        <p:nvSpPr>
          <p:cNvPr id="9" name="8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1435608" y="274320"/>
            <a:ext cx="7498080" cy="1143000"/>
          </a:xfrm>
        </p:spPr>
        <p:txBody>
          <a:bodyPr anchor="ctr"/>
          <a:lstStyle>
            <a:extLst/>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extLst/>
          </a:lstStyle>
          <a:p>
            <a:fld id="{0A7417CD-B749-4734-A40F-5A0E19FA5C8A}" type="datetime1">
              <a:rPr lang="el-GR" smtClean="0"/>
              <a:t>8/5/2018</a:t>
            </a:fld>
            <a:endParaRPr lang="el-GR"/>
          </a:p>
        </p:txBody>
      </p:sp>
      <p:sp>
        <p:nvSpPr>
          <p:cNvPr id="4" name="3 - Θέση υποσέλιδου"/>
          <p:cNvSpPr>
            <a:spLocks noGrp="1"/>
          </p:cNvSpPr>
          <p:nvPr>
            <p:ph type="ftr" sz="quarter" idx="11"/>
          </p:nvPr>
        </p:nvSpPr>
        <p:spPr/>
        <p:txBody>
          <a:bodyPr/>
          <a:lstStyle>
            <a:extLst/>
          </a:lstStyle>
          <a:p>
            <a:r>
              <a:rPr lang="el-GR" smtClean="0"/>
              <a:t>ΒΑΡΥΤΗΤΑ</a:t>
            </a:r>
            <a:endParaRPr lang="el-GR"/>
          </a:p>
        </p:txBody>
      </p:sp>
      <p:sp>
        <p:nvSpPr>
          <p:cNvPr id="5" name="4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5" name="4 - Ορθογώνιο"/>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 Θέση ημερομηνίας"/>
          <p:cNvSpPr>
            <a:spLocks noGrp="1"/>
          </p:cNvSpPr>
          <p:nvPr>
            <p:ph type="dt" sz="half" idx="10"/>
          </p:nvPr>
        </p:nvSpPr>
        <p:spPr/>
        <p:txBody>
          <a:bodyPr/>
          <a:lstStyle>
            <a:extLst/>
          </a:lstStyle>
          <a:p>
            <a:fld id="{C03377FB-A4E3-41C9-8257-D0FF41EE6821}" type="datetime1">
              <a:rPr lang="el-GR" smtClean="0"/>
              <a:t>8/5/2018</a:t>
            </a:fld>
            <a:endParaRPr lang="el-GR"/>
          </a:p>
        </p:txBody>
      </p:sp>
      <p:sp>
        <p:nvSpPr>
          <p:cNvPr id="3" name="2 - Θέση υποσέλιδου"/>
          <p:cNvSpPr>
            <a:spLocks noGrp="1"/>
          </p:cNvSpPr>
          <p:nvPr>
            <p:ph type="ftr" sz="quarter" idx="11"/>
          </p:nvPr>
        </p:nvSpPr>
        <p:spPr/>
        <p:txBody>
          <a:bodyPr/>
          <a:lstStyle>
            <a:extLst/>
          </a:lstStyle>
          <a:p>
            <a:r>
              <a:rPr lang="el-GR" smtClean="0"/>
              <a:t>ΒΑΡΥΤΗΤΑ</a:t>
            </a:r>
            <a:endParaRPr lang="el-GR"/>
          </a:p>
        </p:txBody>
      </p:sp>
      <p:sp>
        <p:nvSpPr>
          <p:cNvPr id="4" name="3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
        <p:nvSpPr>
          <p:cNvPr id="6" name="5 - Ορθογώνιο"/>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extLst/>
          </a:lstStyle>
          <a:p>
            <a:fld id="{629D6E26-EBB9-4279-A138-2D0EAF8283AE}" type="datetime1">
              <a:rPr lang="el-GR" smtClean="0"/>
              <a:t>8/5/2018</a:t>
            </a:fld>
            <a:endParaRPr lang="el-GR"/>
          </a:p>
        </p:txBody>
      </p:sp>
      <p:sp>
        <p:nvSpPr>
          <p:cNvPr id="6" name="5 - Θέση υποσέλιδου"/>
          <p:cNvSpPr>
            <a:spLocks noGrp="1"/>
          </p:cNvSpPr>
          <p:nvPr>
            <p:ph type="ftr" sz="quarter" idx="11"/>
          </p:nvPr>
        </p:nvSpPr>
        <p:spPr/>
        <p:txBody>
          <a:bodyPr/>
          <a:lstStyle>
            <a:extLst/>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l-GR" smtClean="0"/>
              <a:t>Kλικ για επεξεργασία του τίτλου</a:t>
            </a:r>
            <a:endParaRPr kumimoji="0" lang="en-US"/>
          </a:p>
        </p:txBody>
      </p:sp>
      <p:sp>
        <p:nvSpPr>
          <p:cNvPr id="5" name="4 - Θέση ημερομηνίας"/>
          <p:cNvSpPr>
            <a:spLocks noGrp="1"/>
          </p:cNvSpPr>
          <p:nvPr>
            <p:ph type="dt" sz="half" idx="10"/>
          </p:nvPr>
        </p:nvSpPr>
        <p:spPr/>
        <p:txBody>
          <a:bodyPr/>
          <a:lstStyle>
            <a:extLst/>
          </a:lstStyle>
          <a:p>
            <a:fld id="{B98BB826-E5DF-41A4-B8A7-2472AF619638}" type="datetime1">
              <a:rPr lang="el-GR" smtClean="0"/>
              <a:t>8/5/2018</a:t>
            </a:fld>
            <a:endParaRPr lang="el-GR"/>
          </a:p>
        </p:txBody>
      </p:sp>
      <p:sp>
        <p:nvSpPr>
          <p:cNvPr id="6" name="5 - Θέση υποσέλιδου"/>
          <p:cNvSpPr>
            <a:spLocks noGrp="1"/>
          </p:cNvSpPr>
          <p:nvPr>
            <p:ph type="ftr" sz="quarter" idx="11"/>
          </p:nvPr>
        </p:nvSpPr>
        <p:spPr/>
        <p:txBody>
          <a:bodyPr/>
          <a:lstStyle>
            <a:extLst/>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extLst/>
          </a:lstStyle>
          <a:p>
            <a:fld id="{D3F1D1C4-C2D9-4231-9FB2-B2D9D97AA41D}" type="slidenum">
              <a:rPr lang="el-GR" smtClean="0"/>
              <a:pPr/>
              <a:t>‹#›</a:t>
            </a:fld>
            <a:endParaRPr lang="el-GR"/>
          </a:p>
        </p:txBody>
      </p:sp>
      <p:sp>
        <p:nvSpPr>
          <p:cNvPr id="8" name="7 - Ορθογώνιο"/>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 Θέση εικόνας"/>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l-GR" smtClean="0"/>
              <a:t>Κάντε κλικ στο εικονίδιο για να προσθέσετε μια εικόνα</a:t>
            </a:r>
            <a:endParaRPr kumimoji="0" lang="en-US" dirty="0"/>
          </a:p>
        </p:txBody>
      </p:sp>
      <p:sp>
        <p:nvSpPr>
          <p:cNvPr id="9" name="8 - Διάγραμμα ροής: Διεργασία"/>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 Διάγραμμα ροής: Διεργασία"/>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 Θέση κειμένου"/>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l-GR" smtClean="0"/>
              <a:t>Kλικ για επεξεργασία των στυλ του υποδείγματος</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 Πίτα"/>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 Έλλειψη"/>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 Κουλούρα"/>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 Ορθογώνιο"/>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 Θέση τίτλου"/>
          <p:cNvSpPr>
            <a:spLocks noGrp="1"/>
          </p:cNvSpPr>
          <p:nvPr>
            <p:ph type="title"/>
          </p:nvPr>
        </p:nvSpPr>
        <p:spPr>
          <a:xfrm>
            <a:off x="1435608" y="274638"/>
            <a:ext cx="7498080" cy="1143000"/>
          </a:xfrm>
          <a:prstGeom prst="rect">
            <a:avLst/>
          </a:prstGeom>
        </p:spPr>
        <p:txBody>
          <a:bodyPr anchor="ctr">
            <a:normAutofit/>
          </a:bodyPr>
          <a:lstStyle>
            <a:extLst/>
          </a:lstStyle>
          <a:p>
            <a:r>
              <a:rPr kumimoji="0" lang="el-GR" smtClean="0"/>
              <a:t>Kλικ για επεξεργασία του τίτλου</a:t>
            </a:r>
            <a:endParaRPr kumimoji="0" lang="en-US"/>
          </a:p>
        </p:txBody>
      </p:sp>
      <p:sp>
        <p:nvSpPr>
          <p:cNvPr id="9" name="8 - Θέση κειμένου"/>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24" name="23 - Θέση ημερομηνίας"/>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EA02FD6-C663-4D17-8FCF-6249C0C8B5C5}" type="datetime1">
              <a:rPr lang="el-GR" smtClean="0"/>
              <a:t>8/5/2018</a:t>
            </a:fld>
            <a:endParaRPr lang="el-GR"/>
          </a:p>
        </p:txBody>
      </p:sp>
      <p:sp>
        <p:nvSpPr>
          <p:cNvPr id="10" name="9 - Θέση υποσέλιδου"/>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l-GR" smtClean="0"/>
              <a:t>ΒΑΡΥΤΗΤΑ</a:t>
            </a:r>
            <a:endParaRPr lang="el-GR"/>
          </a:p>
        </p:txBody>
      </p:sp>
      <p:sp>
        <p:nvSpPr>
          <p:cNvPr id="22" name="21 - Θέση αριθμού διαφάνειας"/>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3F1D1C4-C2D9-4231-9FB2-B2D9D97AA41D}" type="slidenum">
              <a:rPr lang="el-GR" smtClean="0"/>
              <a:pPr/>
              <a:t>‹#›</a:t>
            </a:fld>
            <a:endParaRPr lang="el-GR"/>
          </a:p>
        </p:txBody>
      </p:sp>
      <p:sp>
        <p:nvSpPr>
          <p:cNvPr id="15" name="14 - Ορθογώνιο"/>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2357430"/>
          </a:xfrm>
          <a:solidFill>
            <a:schemeClr val="tx1"/>
          </a:solidFill>
        </p:spPr>
        <p:txBody>
          <a:bodyPr>
            <a:normAutofit fontScale="90000"/>
          </a:bodyPr>
          <a:lstStyle/>
          <a:p>
            <a:r>
              <a:rPr lang="el-GR" dirty="0" smtClean="0">
                <a:latin typeface="Arial" pitchFamily="34" charset="0"/>
                <a:cs typeface="Arial" pitchFamily="34" charset="0"/>
              </a:rPr>
              <a:t>          </a:t>
            </a:r>
            <a:br>
              <a:rPr lang="el-GR" dirty="0" smtClean="0">
                <a:latin typeface="Arial" pitchFamily="34" charset="0"/>
                <a:cs typeface="Arial" pitchFamily="34" charset="0"/>
              </a:rPr>
            </a:br>
            <a:r>
              <a:rPr lang="el-GR" dirty="0" smtClean="0">
                <a:latin typeface="Arial" pitchFamily="34" charset="0"/>
                <a:cs typeface="Arial" pitchFamily="34" charset="0"/>
              </a:rPr>
              <a:t/>
            </a:r>
            <a:br>
              <a:rPr lang="el-GR" dirty="0" smtClean="0">
                <a:latin typeface="Arial" pitchFamily="34" charset="0"/>
                <a:cs typeface="Arial" pitchFamily="34" charset="0"/>
              </a:rPr>
            </a:br>
            <a:r>
              <a:rPr lang="el-GR" dirty="0" smtClean="0">
                <a:solidFill>
                  <a:schemeClr val="bg1"/>
                </a:solidFill>
                <a:latin typeface="Arial" pitchFamily="34" charset="0"/>
                <a:cs typeface="Arial" pitchFamily="34" charset="0"/>
              </a:rPr>
              <a:t>ΠΛΗΡΟΦΟΡΙΚΗ ΚΑΙ ΝΕΕΣ ΤΕΧΝΟΛΟΓΙΕΣ ΣΤΗΝ ΕΚΠΑΙΔΕΥΣΗ</a:t>
            </a:r>
            <a:endParaRPr lang="el-GR" dirty="0">
              <a:solidFill>
                <a:schemeClr val="bg1"/>
              </a:solidFill>
              <a:latin typeface="Arial" pitchFamily="34" charset="0"/>
              <a:cs typeface="Arial" pitchFamily="34" charset="0"/>
            </a:endParaRPr>
          </a:p>
        </p:txBody>
      </p:sp>
      <p:sp>
        <p:nvSpPr>
          <p:cNvPr id="3" name="2 - Θέση περιεχομένου"/>
          <p:cNvSpPr>
            <a:spLocks noGrp="1"/>
          </p:cNvSpPr>
          <p:nvPr>
            <p:ph idx="1"/>
          </p:nvPr>
        </p:nvSpPr>
        <p:spPr>
          <a:xfrm>
            <a:off x="1435608" y="2143116"/>
            <a:ext cx="7498080" cy="3786214"/>
          </a:xfrm>
        </p:spPr>
        <p:txBody>
          <a:bodyPr>
            <a:normAutofit lnSpcReduction="10000"/>
          </a:bodyPr>
          <a:lstStyle/>
          <a:p>
            <a:endParaRPr lang="el-GR" dirty="0" smtClean="0"/>
          </a:p>
          <a:p>
            <a:endParaRPr lang="el-GR" dirty="0" smtClean="0"/>
          </a:p>
          <a:p>
            <a:endParaRPr lang="el-GR" dirty="0" smtClean="0"/>
          </a:p>
          <a:p>
            <a:endParaRPr lang="el-GR" dirty="0" smtClean="0"/>
          </a:p>
          <a:p>
            <a:endParaRPr lang="el-GR" dirty="0" smtClean="0"/>
          </a:p>
          <a:p>
            <a:pPr>
              <a:buNone/>
            </a:pPr>
            <a:endParaRPr lang="el-GR" dirty="0" smtClean="0"/>
          </a:p>
          <a:p>
            <a:pPr>
              <a:buNone/>
            </a:pPr>
            <a:r>
              <a:rPr lang="el-GR" dirty="0" smtClean="0">
                <a:latin typeface="Arial" pitchFamily="34" charset="0"/>
                <a:cs typeface="Arial" pitchFamily="34" charset="0"/>
              </a:rPr>
              <a:t>ΑΝΑΣΤΑΣΙΑ ΠΕΤΑΝΙΔΟΥ (4101)</a:t>
            </a:r>
          </a:p>
          <a:p>
            <a:endParaRPr lang="el-GR" dirty="0"/>
          </a:p>
        </p:txBody>
      </p:sp>
      <p:pic>
        <p:nvPicPr>
          <p:cNvPr id="4" name="3 - Εικόνα" descr="αρχείο λήψης.jpg"/>
          <p:cNvPicPr>
            <a:picLocks noChangeAspect="1"/>
          </p:cNvPicPr>
          <p:nvPr/>
        </p:nvPicPr>
        <p:blipFill>
          <a:blip r:embed="rId2"/>
          <a:stretch>
            <a:fillRect/>
          </a:stretch>
        </p:blipFill>
        <p:spPr>
          <a:xfrm>
            <a:off x="0" y="5480853"/>
            <a:ext cx="1000133" cy="1377147"/>
          </a:xfrm>
          <a:prstGeom prst="rect">
            <a:avLst/>
          </a:prstGeom>
        </p:spPr>
      </p:pic>
      <p:pic>
        <p:nvPicPr>
          <p:cNvPr id="5" name="Εικόνα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
        <p:nvSpPr>
          <p:cNvPr id="6" name="5 - TextBox"/>
          <p:cNvSpPr txBox="1"/>
          <p:nvPr/>
        </p:nvSpPr>
        <p:spPr>
          <a:xfrm>
            <a:off x="1500167" y="285728"/>
            <a:ext cx="4500594" cy="523220"/>
          </a:xfrm>
          <a:prstGeom prst="rect">
            <a:avLst/>
          </a:prstGeom>
          <a:noFill/>
        </p:spPr>
        <p:txBody>
          <a:bodyPr wrap="square" rtlCol="0">
            <a:spAutoFit/>
          </a:bodyPr>
          <a:lstStyle/>
          <a:p>
            <a:r>
              <a:rPr lang="el-GR" sz="1000" dirty="0" smtClean="0">
                <a:solidFill>
                  <a:srgbClr val="FF0000"/>
                </a:solidFill>
                <a:latin typeface="Arial" pitchFamily="34" charset="0"/>
                <a:cs typeface="Arial" pitchFamily="34" charset="0"/>
              </a:rPr>
              <a:t>Παιδαγωγικό Τμήμα Δημοτικής Εκπαίδευσης</a:t>
            </a:r>
          </a:p>
          <a:p>
            <a:endParaRPr lang="el-GR" dirty="0"/>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1</a:t>
            </a:fld>
            <a:endParaRPr lang="el-GR"/>
          </a:p>
        </p:txBody>
      </p:sp>
      <p:sp>
        <p:nvSpPr>
          <p:cNvPr id="8" name="7 - Θέση υποσέλιδου"/>
          <p:cNvSpPr>
            <a:spLocks noGrp="1"/>
          </p:cNvSpPr>
          <p:nvPr>
            <p:ph type="ftr" sz="quarter" idx="11"/>
          </p:nvPr>
        </p:nvSpPr>
        <p:spPr>
          <a:xfrm>
            <a:off x="1000100" y="6381750"/>
            <a:ext cx="1071570" cy="476250"/>
          </a:xfrm>
        </p:spPr>
        <p:txBody>
          <a:bodyPr/>
          <a:lstStyle/>
          <a:p>
            <a:r>
              <a:rPr lang="el-GR" smtClean="0"/>
              <a:t>ΒΑΡΥΤΗΤΑ</a:t>
            </a:r>
            <a:endParaRPr lang="el-G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lstStyle/>
          <a:p>
            <a:pPr algn="ctr"/>
            <a:r>
              <a:rPr lang="el-GR" dirty="0" smtClean="0">
                <a:solidFill>
                  <a:schemeClr val="bg1"/>
                </a:solidFill>
                <a:latin typeface="Arial" pitchFamily="34" charset="0"/>
                <a:cs typeface="Arial" pitchFamily="34" charset="0"/>
              </a:rPr>
              <a:t/>
            </a:r>
            <a:br>
              <a:rPr lang="el-GR" dirty="0" smtClean="0">
                <a:solidFill>
                  <a:schemeClr val="bg1"/>
                </a:solidFill>
                <a:latin typeface="Arial" pitchFamily="34" charset="0"/>
                <a:cs typeface="Arial" pitchFamily="34" charset="0"/>
              </a:rPr>
            </a:br>
            <a:r>
              <a:rPr lang="el-GR" dirty="0" smtClean="0">
                <a:solidFill>
                  <a:schemeClr val="bg1"/>
                </a:solidFill>
                <a:latin typeface="Arial" pitchFamily="34" charset="0"/>
                <a:cs typeface="Arial" pitchFamily="34" charset="0"/>
              </a:rPr>
              <a:t>Η ΒΑΡΥΤΗΤΑ</a:t>
            </a:r>
            <a:endParaRPr lang="el-GR" dirty="0">
              <a:solidFill>
                <a:schemeClr val="bg1"/>
              </a:solidFill>
              <a:latin typeface="Arial" pitchFamily="34" charset="0"/>
              <a:cs typeface="Arial" pitchFamily="34" charset="0"/>
            </a:endParaRPr>
          </a:p>
        </p:txBody>
      </p:sp>
      <p:sp>
        <p:nvSpPr>
          <p:cNvPr id="3" name="2 - Θέση περιεχομένου"/>
          <p:cNvSpPr>
            <a:spLocks noGrp="1"/>
          </p:cNvSpPr>
          <p:nvPr>
            <p:ph idx="1"/>
          </p:nvPr>
        </p:nvSpPr>
        <p:spPr/>
        <p:txBody>
          <a:bodyPr>
            <a:normAutofit fontScale="62500" lnSpcReduction="20000"/>
          </a:bodyPr>
          <a:lstStyle/>
          <a:p>
            <a:pPr>
              <a:buNone/>
            </a:pPr>
            <a:r>
              <a:rPr lang="el-GR" dirty="0" smtClean="0">
                <a:latin typeface="Arial" panose="020B0604020202020204" pitchFamily="34" charset="0"/>
                <a:cs typeface="Arial" panose="020B0604020202020204" pitchFamily="34" charset="0"/>
              </a:rPr>
              <a:t>       Στη </a:t>
            </a:r>
            <a:r>
              <a:rPr lang="el-GR" dirty="0" smtClean="0">
                <a:latin typeface="Arial" panose="020B0604020202020204" pitchFamily="34" charset="0"/>
                <a:cs typeface="Arial" panose="020B0604020202020204" pitchFamily="34" charset="0"/>
              </a:rPr>
              <a:t>φυσική, βαρύτητα ονομάζεται η ιδιότητα των υλικών σωμάτων να έλκουν και να έλκονται αμοιβαία με άλλα υλικά σώματα. Τα </a:t>
            </a:r>
            <a:r>
              <a:rPr lang="el-GR" dirty="0" err="1" smtClean="0">
                <a:latin typeface="Arial" panose="020B0604020202020204" pitchFamily="34" charset="0"/>
                <a:cs typeface="Arial" panose="020B0604020202020204" pitchFamily="34" charset="0"/>
              </a:rPr>
              <a:t>ελκόμενα</a:t>
            </a:r>
            <a:r>
              <a:rPr lang="el-GR" dirty="0" smtClean="0">
                <a:latin typeface="Arial" panose="020B0604020202020204" pitchFamily="34" charset="0"/>
                <a:cs typeface="Arial" panose="020B0604020202020204" pitchFamily="34" charset="0"/>
              </a:rPr>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r>
              <a:rPr lang="el-GR" dirty="0" smtClean="0">
                <a:latin typeface="Arial" panose="020B0604020202020204" pitchFamily="34" charset="0"/>
                <a:cs typeface="Arial" panose="020B0604020202020204" pitchFamily="34" charset="0"/>
              </a:rPr>
              <a:t>.</a:t>
            </a:r>
          </a:p>
          <a:p>
            <a:pPr>
              <a:buNone/>
            </a:pPr>
            <a:r>
              <a:rPr lang="el-GR" dirty="0" smtClean="0">
                <a:latin typeface="Arial" panose="020B0604020202020204" pitchFamily="34" charset="0"/>
                <a:cs typeface="Arial" panose="020B0604020202020204" pitchFamily="34" charset="0"/>
              </a:rPr>
              <a:t>       Η </a:t>
            </a:r>
            <a:r>
              <a:rPr lang="el-GR" dirty="0" smtClean="0">
                <a:latin typeface="Arial" panose="020B0604020202020204" pitchFamily="34" charset="0"/>
                <a:cs typeface="Arial" panose="020B0604020202020204" pitchFamily="34" charset="0"/>
              </a:rPr>
              <a:t>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endParaRPr lang="el-GR" dirty="0"/>
          </a:p>
        </p:txBody>
      </p:sp>
      <p:pic>
        <p:nvPicPr>
          <p:cNvPr id="4" name="3 - Εικόνα" descr="αρχείο λήψης.jpg"/>
          <p:cNvPicPr>
            <a:picLocks noChangeAspect="1"/>
          </p:cNvPicPr>
          <p:nvPr/>
        </p:nvPicPr>
        <p:blipFill>
          <a:blip r:embed="rId2"/>
          <a:stretch>
            <a:fillRect/>
          </a:stretch>
        </p:blipFill>
        <p:spPr>
          <a:xfrm>
            <a:off x="0" y="5480853"/>
            <a:ext cx="1000133" cy="1377147"/>
          </a:xfrm>
          <a:prstGeom prst="rect">
            <a:avLst/>
          </a:prstGeom>
        </p:spPr>
      </p:pic>
      <p:pic>
        <p:nvPicPr>
          <p:cNvPr id="5" name="Εικόνα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
        <p:nvSpPr>
          <p:cNvPr id="6" name="5 - TextBox"/>
          <p:cNvSpPr txBox="1"/>
          <p:nvPr/>
        </p:nvSpPr>
        <p:spPr>
          <a:xfrm>
            <a:off x="1357290" y="285728"/>
            <a:ext cx="2722220" cy="246221"/>
          </a:xfrm>
          <a:prstGeom prst="rect">
            <a:avLst/>
          </a:prstGeom>
          <a:noFill/>
        </p:spPr>
        <p:txBody>
          <a:bodyPr wrap="none" rtlCol="0">
            <a:spAutoFit/>
          </a:bodyPr>
          <a:lstStyle/>
          <a:p>
            <a:r>
              <a:rPr lang="el-GR" sz="1000" dirty="0" smtClean="0">
                <a:solidFill>
                  <a:srgbClr val="FF0000"/>
                </a:solidFill>
                <a:latin typeface="Arial" pitchFamily="34" charset="0"/>
                <a:cs typeface="Arial" pitchFamily="34" charset="0"/>
              </a:rPr>
              <a:t>Παιδαγωγικό Τμήμα Δημοτικής Εκπαίδευσης</a:t>
            </a:r>
            <a:endParaRPr lang="el-GR" sz="1000" dirty="0"/>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2</a:t>
            </a:fld>
            <a:endParaRPr lang="el-GR"/>
          </a:p>
        </p:txBody>
      </p:sp>
      <p:sp>
        <p:nvSpPr>
          <p:cNvPr id="8" name="7 - Θέση υποσέλιδου"/>
          <p:cNvSpPr>
            <a:spLocks noGrp="1"/>
          </p:cNvSpPr>
          <p:nvPr>
            <p:ph type="ftr" sz="quarter" idx="11"/>
          </p:nvPr>
        </p:nvSpPr>
        <p:spPr>
          <a:xfrm>
            <a:off x="1000100" y="6305550"/>
            <a:ext cx="7610500" cy="476250"/>
          </a:xfrm>
        </p:spPr>
        <p:txBody>
          <a:bodyPr/>
          <a:lstStyle/>
          <a:p>
            <a:r>
              <a:rPr lang="el-GR" dirty="0" smtClean="0"/>
              <a:t>ΒΑΡΥΤΗΤΑ</a:t>
            </a:r>
            <a:endParaRPr lang="el-G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normAutofit/>
          </a:bodyPr>
          <a:lstStyle/>
          <a:p>
            <a:pPr algn="ctr"/>
            <a:r>
              <a:rPr lang="el-GR" sz="3200" dirty="0" smtClean="0">
                <a:solidFill>
                  <a:schemeClr val="bg1"/>
                </a:solidFill>
              </a:rPr>
              <a:t/>
            </a:r>
            <a:br>
              <a:rPr lang="el-GR" sz="3200" dirty="0" smtClean="0">
                <a:solidFill>
                  <a:schemeClr val="bg1"/>
                </a:solidFill>
              </a:rPr>
            </a:br>
            <a:r>
              <a:rPr lang="el-GR" sz="3200" dirty="0" smtClean="0">
                <a:solidFill>
                  <a:schemeClr val="bg1"/>
                </a:solidFill>
              </a:rPr>
              <a:t>ΠΟΙΟΣ ΑΝΑΚΑΛΥΨΕ ΤΗ ΒΑΡΥΤΗΤΑ?</a:t>
            </a:r>
            <a:endParaRPr lang="el-GR" sz="3200" dirty="0">
              <a:solidFill>
                <a:schemeClr val="bg1"/>
              </a:solidFill>
            </a:endParaRPr>
          </a:p>
        </p:txBody>
      </p:sp>
      <p:sp>
        <p:nvSpPr>
          <p:cNvPr id="3" name="2 - Θέση περιεχομένου"/>
          <p:cNvSpPr>
            <a:spLocks noGrp="1"/>
          </p:cNvSpPr>
          <p:nvPr>
            <p:ph idx="1"/>
          </p:nvPr>
        </p:nvSpPr>
        <p:spPr/>
        <p:txBody>
          <a:bodyPr>
            <a:normAutofit fontScale="25000" lnSpcReduction="20000"/>
          </a:bodyPr>
          <a:lstStyle/>
          <a:p>
            <a:pPr>
              <a:buNone/>
            </a:pPr>
            <a:r>
              <a:rPr lang="el-GR" sz="4500" dirty="0" smtClean="0">
                <a:latin typeface="Arial" pitchFamily="34" charset="0"/>
                <a:cs typeface="Arial" pitchFamily="34" charset="0"/>
              </a:rPr>
              <a:t>     </a:t>
            </a:r>
          </a:p>
          <a:p>
            <a:pPr>
              <a:buNone/>
            </a:pPr>
            <a:r>
              <a:rPr lang="el-GR" sz="5500" dirty="0" smtClean="0">
                <a:latin typeface="Arial" pitchFamily="34" charset="0"/>
                <a:cs typeface="Arial" pitchFamily="34" charset="0"/>
              </a:rPr>
              <a:t> </a:t>
            </a:r>
            <a:r>
              <a:rPr lang="el-GR" sz="5500" dirty="0" smtClean="0">
                <a:latin typeface="Arial" pitchFamily="34" charset="0"/>
                <a:cs typeface="Arial" pitchFamily="34" charset="0"/>
              </a:rPr>
              <a:t>     </a:t>
            </a:r>
            <a:r>
              <a:rPr lang="el-GR" sz="6400" dirty="0" smtClean="0">
                <a:latin typeface="Arial" pitchFamily="34" charset="0"/>
                <a:cs typeface="Arial" pitchFamily="34" charset="0"/>
              </a:rPr>
              <a:t>Υπήρξαν </a:t>
            </a:r>
            <a:r>
              <a:rPr lang="el-GR" sz="6400" dirty="0" smtClean="0">
                <a:latin typeface="Arial" pitchFamily="34" charset="0"/>
                <a:cs typeface="Arial" pitchFamily="34" charset="0"/>
              </a:rPr>
              <a:t>πολλές θεωρίες για την βαρύτητα από την εποχή του Έλληνα φιλόσοφου Αριστοτέλη τον 4ο αιώνα </a:t>
            </a:r>
            <a:r>
              <a:rPr lang="el-GR" sz="6400" dirty="0" err="1" smtClean="0">
                <a:latin typeface="Arial" pitchFamily="34" charset="0"/>
                <a:cs typeface="Arial" pitchFamily="34" charset="0"/>
              </a:rPr>
              <a:t>π.Χ.</a:t>
            </a:r>
            <a:r>
              <a:rPr lang="el-GR" sz="6400" dirty="0" smtClean="0">
                <a:latin typeface="Arial" pitchFamily="34" charset="0"/>
                <a:cs typeface="Arial" pitchFamily="34" charset="0"/>
              </a:rPr>
              <a:t>.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sz="6400" dirty="0" err="1" smtClean="0">
                <a:latin typeface="Arial" pitchFamily="34" charset="0"/>
                <a:cs typeface="Arial" pitchFamily="34" charset="0"/>
              </a:rPr>
              <a:t>Βραχμαγκούπτα</a:t>
            </a:r>
            <a:r>
              <a:rPr lang="el-GR" sz="6400" dirty="0" smtClean="0">
                <a:latin typeface="Arial" pitchFamily="34" charset="0"/>
                <a:cs typeface="Arial" pitchFamily="34" charset="0"/>
              </a:rPr>
              <a:t> (</a:t>
            </a:r>
            <a:r>
              <a:rPr lang="el-GR" sz="6400" dirty="0" err="1" smtClean="0">
                <a:latin typeface="Arial" pitchFamily="34" charset="0"/>
                <a:cs typeface="Arial" pitchFamily="34" charset="0"/>
              </a:rPr>
              <a:t>Brahmagupta</a:t>
            </a:r>
            <a:r>
              <a:rPr lang="el-GR" sz="6400" dirty="0" smtClean="0">
                <a:latin typeface="Arial" pitchFamily="34" charset="0"/>
                <a:cs typeface="Arial" pitchFamily="34" charset="0"/>
              </a:rPr>
              <a:t>) ήταν ο πρώτος που διαπίστωσε πως η βαρύτητα ήταν μια ελκτική δύναμη. Ο </a:t>
            </a:r>
            <a:r>
              <a:rPr lang="el-GR" sz="6400" dirty="0" err="1" smtClean="0">
                <a:latin typeface="Arial" pitchFamily="34" charset="0"/>
                <a:cs typeface="Arial" pitchFamily="34" charset="0"/>
              </a:rPr>
              <a:t>Βραχμαγκούπτα</a:t>
            </a:r>
            <a:r>
              <a:rPr lang="el-GR" sz="6400" dirty="0" smtClean="0">
                <a:latin typeface="Arial" pitchFamily="34" charset="0"/>
                <a:cs typeface="Arial" pitchFamily="34" charset="0"/>
              </a:rPr>
              <a:t> επίσης υιοθέτησε το ηλιοκεντρικό σύστημα για την βαρύτητα, το οποίο είχε νωρίτερα αναπτύξει ο </a:t>
            </a:r>
            <a:r>
              <a:rPr lang="el-GR" sz="6400" dirty="0" err="1" smtClean="0">
                <a:latin typeface="Arial" pitchFamily="34" charset="0"/>
                <a:cs typeface="Arial" pitchFamily="34" charset="0"/>
              </a:rPr>
              <a:t>Αριαμπιάτα</a:t>
            </a:r>
            <a:r>
              <a:rPr lang="el-GR" sz="6400" dirty="0" smtClean="0">
                <a:latin typeface="Arial" pitchFamily="34" charset="0"/>
                <a:cs typeface="Arial" pitchFamily="34" charset="0"/>
              </a:rPr>
              <a:t> (</a:t>
            </a:r>
            <a:r>
              <a:rPr lang="el-GR" sz="6400" dirty="0" err="1" smtClean="0">
                <a:latin typeface="Arial" pitchFamily="34" charset="0"/>
                <a:cs typeface="Arial" pitchFamily="34" charset="0"/>
              </a:rPr>
              <a:t>Aryabhata</a:t>
            </a:r>
            <a:r>
              <a:rPr lang="el-GR" sz="6400" dirty="0" smtClean="0">
                <a:latin typeface="Arial" pitchFamily="34" charset="0"/>
                <a:cs typeface="Arial" pitchFamily="34" charset="0"/>
              </a:rPr>
              <a:t>) το 499. Εργαζόμενος πάνω σε αυτές τις ιδέες, το 1687 ο Άγγλος μαθηματικός Σερ Ισαάκ Νεύτων (</a:t>
            </a:r>
            <a:r>
              <a:rPr lang="el-GR" sz="6400" dirty="0" err="1" smtClean="0">
                <a:latin typeface="Arial" pitchFamily="34" charset="0"/>
                <a:cs typeface="Arial" pitchFamily="34" charset="0"/>
              </a:rPr>
              <a:t>Sir</a:t>
            </a:r>
            <a:r>
              <a:rPr lang="el-GR" sz="6400" dirty="0" smtClean="0">
                <a:latin typeface="Arial" pitchFamily="34" charset="0"/>
                <a:cs typeface="Arial" pitchFamily="34" charset="0"/>
              </a:rPr>
              <a:t> </a:t>
            </a:r>
            <a:r>
              <a:rPr lang="el-GR" sz="6400" dirty="0" err="1" smtClean="0">
                <a:latin typeface="Arial" pitchFamily="34" charset="0"/>
                <a:cs typeface="Arial" pitchFamily="34" charset="0"/>
              </a:rPr>
              <a:t>Isaac</a:t>
            </a:r>
            <a:r>
              <a:rPr lang="el-GR" sz="6400" dirty="0" smtClean="0">
                <a:latin typeface="Arial" pitchFamily="34" charset="0"/>
                <a:cs typeface="Arial" pitchFamily="34" charset="0"/>
              </a:rPr>
              <a:t> </a:t>
            </a:r>
            <a:r>
              <a:rPr lang="el-GR" sz="6400" dirty="0" err="1" smtClean="0">
                <a:latin typeface="Arial" pitchFamily="34" charset="0"/>
                <a:cs typeface="Arial" pitchFamily="34" charset="0"/>
              </a:rPr>
              <a:t>Newton</a:t>
            </a:r>
            <a:r>
              <a:rPr lang="el-GR" sz="6400" dirty="0" smtClean="0">
                <a:latin typeface="Arial" pitchFamily="34" charset="0"/>
                <a:cs typeface="Arial" pitchFamily="34" charset="0"/>
              </a:rPr>
              <a:t>) δημοσίευσε το διάσημο έργο του "</a:t>
            </a:r>
            <a:r>
              <a:rPr lang="el-GR" sz="6400" dirty="0" err="1" smtClean="0">
                <a:latin typeface="Arial" pitchFamily="34" charset="0"/>
                <a:cs typeface="Arial" pitchFamily="34" charset="0"/>
              </a:rPr>
              <a:t>Principia</a:t>
            </a:r>
            <a:r>
              <a:rPr lang="el-GR" sz="6400" dirty="0" smtClean="0">
                <a:latin typeface="Arial" pitchFamily="34" charset="0"/>
                <a:cs typeface="Arial" pitchFamily="34" charset="0"/>
              </a:rPr>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n-US" sz="6400" dirty="0" smtClean="0">
              <a:latin typeface="Arial" pitchFamily="34" charset="0"/>
              <a:cs typeface="Arial" pitchFamily="34" charset="0"/>
            </a:endParaRPr>
          </a:p>
          <a:p>
            <a:pPr>
              <a:buNone/>
            </a:pPr>
            <a:endParaRPr lang="el-GR" dirty="0"/>
          </a:p>
        </p:txBody>
      </p:sp>
      <p:pic>
        <p:nvPicPr>
          <p:cNvPr id="4" name="3 - Εικόνα" descr="αρχείο λήψης.jpg"/>
          <p:cNvPicPr>
            <a:picLocks noChangeAspect="1"/>
          </p:cNvPicPr>
          <p:nvPr/>
        </p:nvPicPr>
        <p:blipFill>
          <a:blip r:embed="rId2"/>
          <a:stretch>
            <a:fillRect/>
          </a:stretch>
        </p:blipFill>
        <p:spPr>
          <a:xfrm>
            <a:off x="0" y="5480853"/>
            <a:ext cx="1000133" cy="1377147"/>
          </a:xfrm>
          <a:prstGeom prst="rect">
            <a:avLst/>
          </a:prstGeom>
        </p:spPr>
      </p:pic>
      <p:pic>
        <p:nvPicPr>
          <p:cNvPr id="5" name="Εικόνα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
        <p:nvSpPr>
          <p:cNvPr id="6" name="5 - TextBox"/>
          <p:cNvSpPr txBox="1"/>
          <p:nvPr/>
        </p:nvSpPr>
        <p:spPr>
          <a:xfrm>
            <a:off x="1285852" y="214290"/>
            <a:ext cx="2722220" cy="246221"/>
          </a:xfrm>
          <a:prstGeom prst="rect">
            <a:avLst/>
          </a:prstGeom>
          <a:noFill/>
        </p:spPr>
        <p:txBody>
          <a:bodyPr wrap="none" rtlCol="0">
            <a:spAutoFit/>
          </a:bodyPr>
          <a:lstStyle/>
          <a:p>
            <a:r>
              <a:rPr lang="el-GR" sz="1000" dirty="0" smtClean="0">
                <a:solidFill>
                  <a:srgbClr val="FF0000"/>
                </a:solidFill>
                <a:latin typeface="Arial" pitchFamily="34" charset="0"/>
                <a:cs typeface="Arial" pitchFamily="34" charset="0"/>
              </a:rPr>
              <a:t>Παιδαγωγικό Τμήμα Δημοτικής Εκπαίδευσης</a:t>
            </a:r>
            <a:endParaRPr lang="el-GR" sz="1000" dirty="0"/>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3</a:t>
            </a:fld>
            <a:endParaRPr lang="el-GR"/>
          </a:p>
        </p:txBody>
      </p:sp>
      <p:sp>
        <p:nvSpPr>
          <p:cNvPr id="8" name="7 - Θέση υποσέλιδου"/>
          <p:cNvSpPr>
            <a:spLocks noGrp="1"/>
          </p:cNvSpPr>
          <p:nvPr>
            <p:ph type="ftr" sz="quarter" idx="11"/>
          </p:nvPr>
        </p:nvSpPr>
        <p:spPr>
          <a:xfrm>
            <a:off x="1000100" y="6305550"/>
            <a:ext cx="7610500" cy="476250"/>
          </a:xfrm>
        </p:spPr>
        <p:txBody>
          <a:bodyPr/>
          <a:lstStyle/>
          <a:p>
            <a:r>
              <a:rPr lang="el-GR" dirty="0" smtClean="0"/>
              <a:t>ΒΑΡΥΤΗΤΑ</a:t>
            </a: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normAutofit/>
          </a:bodyPr>
          <a:lstStyle/>
          <a:p>
            <a:pPr algn="ctr"/>
            <a:r>
              <a:rPr lang="el-GR" dirty="0" smtClean="0">
                <a:solidFill>
                  <a:schemeClr val="bg1"/>
                </a:solidFill>
                <a:latin typeface="Arial" pitchFamily="34" charset="0"/>
                <a:cs typeface="Arial" pitchFamily="34" charset="0"/>
              </a:rPr>
              <a:t/>
            </a:r>
            <a:br>
              <a:rPr lang="el-GR" dirty="0" smtClean="0">
                <a:solidFill>
                  <a:schemeClr val="bg1"/>
                </a:solidFill>
                <a:latin typeface="Arial" pitchFamily="34" charset="0"/>
                <a:cs typeface="Arial" pitchFamily="34" charset="0"/>
              </a:rPr>
            </a:br>
            <a:r>
              <a:rPr lang="el-GR" sz="3100" dirty="0" smtClean="0">
                <a:solidFill>
                  <a:schemeClr val="bg1"/>
                </a:solidFill>
                <a:latin typeface="Arial" pitchFamily="34" charset="0"/>
                <a:cs typeface="Arial" pitchFamily="34" charset="0"/>
              </a:rPr>
              <a:t>ΠΩΣ ΜΑΣ ΕΠΗΡΕΑΖΕΙ Η ΒΑΡΥΤΗΤΑ?</a:t>
            </a:r>
            <a:endParaRPr lang="el-GR" sz="3100" dirty="0">
              <a:solidFill>
                <a:schemeClr val="bg1"/>
              </a:solidFill>
              <a:latin typeface="Arial" pitchFamily="34" charset="0"/>
              <a:cs typeface="Arial" pitchFamily="34" charset="0"/>
            </a:endParaRPr>
          </a:p>
        </p:txBody>
      </p:sp>
      <p:graphicFrame>
        <p:nvGraphicFramePr>
          <p:cNvPr id="7" name="6 - Θέση περιεχομένου"/>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3 - Εικόνα" descr="αρχείο λήψης.jpg"/>
          <p:cNvPicPr>
            <a:picLocks noChangeAspect="1"/>
          </p:cNvPicPr>
          <p:nvPr/>
        </p:nvPicPr>
        <p:blipFill>
          <a:blip r:embed="rId6"/>
          <a:stretch>
            <a:fillRect/>
          </a:stretch>
        </p:blipFill>
        <p:spPr>
          <a:xfrm>
            <a:off x="0" y="5480853"/>
            <a:ext cx="1000133" cy="1377147"/>
          </a:xfrm>
          <a:prstGeom prst="rect">
            <a:avLst/>
          </a:prstGeom>
        </p:spPr>
      </p:pic>
      <p:pic>
        <p:nvPicPr>
          <p:cNvPr id="5" name="Εικόνα 5"/>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
        <p:nvSpPr>
          <p:cNvPr id="6" name="5 - TextBox"/>
          <p:cNvSpPr txBox="1"/>
          <p:nvPr/>
        </p:nvSpPr>
        <p:spPr>
          <a:xfrm>
            <a:off x="1428728" y="142852"/>
            <a:ext cx="2722220" cy="246221"/>
          </a:xfrm>
          <a:prstGeom prst="rect">
            <a:avLst/>
          </a:prstGeom>
          <a:noFill/>
        </p:spPr>
        <p:txBody>
          <a:bodyPr wrap="none" rtlCol="0">
            <a:spAutoFit/>
          </a:bodyPr>
          <a:lstStyle/>
          <a:p>
            <a:r>
              <a:rPr lang="el-GR" sz="1000" dirty="0" smtClean="0">
                <a:solidFill>
                  <a:srgbClr val="FF0000"/>
                </a:solidFill>
                <a:latin typeface="Arial" pitchFamily="34" charset="0"/>
                <a:cs typeface="Arial" pitchFamily="34" charset="0"/>
              </a:rPr>
              <a:t>Παιδαγωγικό Τμήμα Δημοτικής Εκπαίδευσης</a:t>
            </a:r>
            <a:endParaRPr lang="el-GR" sz="1000" dirty="0"/>
          </a:p>
        </p:txBody>
      </p:sp>
      <p:sp>
        <p:nvSpPr>
          <p:cNvPr id="8" name="7 - Θέση αριθμού διαφάνειας"/>
          <p:cNvSpPr>
            <a:spLocks noGrp="1"/>
          </p:cNvSpPr>
          <p:nvPr>
            <p:ph type="sldNum" sz="quarter" idx="12"/>
          </p:nvPr>
        </p:nvSpPr>
        <p:spPr/>
        <p:txBody>
          <a:bodyPr/>
          <a:lstStyle/>
          <a:p>
            <a:fld id="{D3F1D1C4-C2D9-4231-9FB2-B2D9D97AA41D}" type="slidenum">
              <a:rPr lang="el-GR" smtClean="0"/>
              <a:pPr/>
              <a:t>4</a:t>
            </a:fld>
            <a:endParaRPr lang="el-GR"/>
          </a:p>
        </p:txBody>
      </p:sp>
      <p:sp>
        <p:nvSpPr>
          <p:cNvPr id="9" name="8 - Θέση υποσέλιδου"/>
          <p:cNvSpPr>
            <a:spLocks noGrp="1"/>
          </p:cNvSpPr>
          <p:nvPr>
            <p:ph type="ftr" sz="quarter" idx="11"/>
          </p:nvPr>
        </p:nvSpPr>
        <p:spPr>
          <a:xfrm>
            <a:off x="1000100" y="6305550"/>
            <a:ext cx="7610500" cy="476250"/>
          </a:xfrm>
        </p:spPr>
        <p:txBody>
          <a:bodyPr/>
          <a:lstStyle/>
          <a:p>
            <a:r>
              <a:rPr lang="el-GR" dirty="0" smtClean="0"/>
              <a:t>ΒΑΡΥΤΗΤΑ</a:t>
            </a:r>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normAutofit/>
          </a:bodyPr>
          <a:lstStyle/>
          <a:p>
            <a:pPr algn="ctr"/>
            <a:r>
              <a:rPr lang="el-GR" sz="4000" dirty="0" smtClean="0">
                <a:solidFill>
                  <a:schemeClr val="bg1"/>
                </a:solidFill>
                <a:latin typeface="Arial" pitchFamily="34" charset="0"/>
                <a:cs typeface="Arial" pitchFamily="34" charset="0"/>
              </a:rPr>
              <a:t/>
            </a:r>
            <a:br>
              <a:rPr lang="el-GR" sz="4000" dirty="0" smtClean="0">
                <a:solidFill>
                  <a:schemeClr val="bg1"/>
                </a:solidFill>
                <a:latin typeface="Arial" pitchFamily="34" charset="0"/>
                <a:cs typeface="Arial" pitchFamily="34" charset="0"/>
              </a:rPr>
            </a:br>
            <a:r>
              <a:rPr lang="el-GR" sz="4000" dirty="0" smtClean="0">
                <a:solidFill>
                  <a:schemeClr val="bg1"/>
                </a:solidFill>
                <a:latin typeface="Arial" pitchFamily="34" charset="0"/>
                <a:cs typeface="Arial" pitchFamily="34" charset="0"/>
              </a:rPr>
              <a:t>Η</a:t>
            </a:r>
            <a:r>
              <a:rPr lang="el-GR" sz="4000" dirty="0" smtClean="0">
                <a:latin typeface="Arial" pitchFamily="34" charset="0"/>
                <a:cs typeface="Arial" pitchFamily="34" charset="0"/>
              </a:rPr>
              <a:t> </a:t>
            </a:r>
            <a:r>
              <a:rPr lang="el-GR" sz="4000" dirty="0" smtClean="0">
                <a:solidFill>
                  <a:schemeClr val="bg1"/>
                </a:solidFill>
                <a:latin typeface="Arial" pitchFamily="34" charset="0"/>
                <a:cs typeface="Arial" pitchFamily="34" charset="0"/>
              </a:rPr>
              <a:t>ΒΑΡΥΤΗΤΑ ΣΤΗ ΣΕΛΗΝΗ</a:t>
            </a:r>
            <a:endParaRPr lang="el-GR" sz="4000" dirty="0">
              <a:solidFill>
                <a:schemeClr val="bg1"/>
              </a:solidFill>
              <a:latin typeface="Arial" pitchFamily="34" charset="0"/>
              <a:cs typeface="Arial" pitchFamily="34" charset="0"/>
            </a:endParaRPr>
          </a:p>
        </p:txBody>
      </p:sp>
      <p:sp>
        <p:nvSpPr>
          <p:cNvPr id="3" name="2 - Θέση περιεχομένου"/>
          <p:cNvSpPr>
            <a:spLocks noGrp="1"/>
          </p:cNvSpPr>
          <p:nvPr>
            <p:ph idx="1"/>
          </p:nvPr>
        </p:nvSpPr>
        <p:spPr/>
        <p:txBody>
          <a:bodyPr/>
          <a:lstStyle/>
          <a:p>
            <a:pPr>
              <a:buFont typeface="Wingdings" pitchFamily="2" charset="2"/>
              <a:buChar char="Ø"/>
            </a:pPr>
            <a:r>
              <a:rPr lang="el-GR" dirty="0" smtClean="0"/>
              <a:t>Η βαρύτητα διατηρεί τη Σελήνη σε τροχιά γύρω από τη Γη λόγο της αμοιβαίας έλξης των δύο σωμάτων.</a:t>
            </a:r>
          </a:p>
          <a:p>
            <a:pPr>
              <a:buFont typeface="Wingdings" pitchFamily="2" charset="2"/>
              <a:buChar char="Ø"/>
            </a:pPr>
            <a:r>
              <a:rPr lang="el-GR" dirty="0" smtClean="0"/>
              <a:t>Η βαρύτητα στην επιφάνεια της Σελήνης είναι περίπου 6 φορές μικρότερη από τη βαρύτητα στην Γη με αποτέλεσμα το πολύ μεγαλύτερα άλματα άλλα και τη διαφορά της μέτρησης του βάρους του ίδιου ανθρώπου στη Γη και τη Σελήνη</a:t>
            </a:r>
          </a:p>
          <a:p>
            <a:pPr>
              <a:buNone/>
            </a:pPr>
            <a:endParaRPr lang="el-GR" dirty="0"/>
          </a:p>
        </p:txBody>
      </p:sp>
      <p:pic>
        <p:nvPicPr>
          <p:cNvPr id="4" name="3 - Εικόνα" descr="αρχείο λήψης.jpg"/>
          <p:cNvPicPr>
            <a:picLocks noChangeAspect="1"/>
          </p:cNvPicPr>
          <p:nvPr/>
        </p:nvPicPr>
        <p:blipFill>
          <a:blip r:embed="rId2"/>
          <a:stretch>
            <a:fillRect/>
          </a:stretch>
        </p:blipFill>
        <p:spPr>
          <a:xfrm>
            <a:off x="0" y="5480853"/>
            <a:ext cx="1000133" cy="1377147"/>
          </a:xfrm>
          <a:prstGeom prst="rect">
            <a:avLst/>
          </a:prstGeom>
        </p:spPr>
      </p:pic>
      <p:pic>
        <p:nvPicPr>
          <p:cNvPr id="5" name="Εικόνα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
        <p:nvSpPr>
          <p:cNvPr id="6" name="5 - TextBox"/>
          <p:cNvSpPr txBox="1"/>
          <p:nvPr/>
        </p:nvSpPr>
        <p:spPr>
          <a:xfrm>
            <a:off x="1571604" y="285728"/>
            <a:ext cx="2722220" cy="246221"/>
          </a:xfrm>
          <a:prstGeom prst="rect">
            <a:avLst/>
          </a:prstGeom>
          <a:noFill/>
        </p:spPr>
        <p:txBody>
          <a:bodyPr wrap="none" rtlCol="0">
            <a:spAutoFit/>
          </a:bodyPr>
          <a:lstStyle/>
          <a:p>
            <a:r>
              <a:rPr lang="el-GR" sz="1000" dirty="0" smtClean="0">
                <a:solidFill>
                  <a:srgbClr val="FF0000"/>
                </a:solidFill>
                <a:latin typeface="Arial" pitchFamily="34" charset="0"/>
                <a:cs typeface="Arial" pitchFamily="34" charset="0"/>
              </a:rPr>
              <a:t>Παιδαγωγικό Τμήμα Δημοτικής Εκπαίδευσης</a:t>
            </a:r>
            <a:endParaRPr lang="el-GR" sz="1000" dirty="0"/>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5</a:t>
            </a:fld>
            <a:endParaRPr lang="el-GR"/>
          </a:p>
        </p:txBody>
      </p:sp>
      <p:sp>
        <p:nvSpPr>
          <p:cNvPr id="8" name="7 - Θέση υποσέλιδου"/>
          <p:cNvSpPr>
            <a:spLocks noGrp="1"/>
          </p:cNvSpPr>
          <p:nvPr>
            <p:ph type="ftr" sz="quarter" idx="11"/>
          </p:nvPr>
        </p:nvSpPr>
        <p:spPr>
          <a:xfrm>
            <a:off x="1000100" y="6305550"/>
            <a:ext cx="7610500" cy="476250"/>
          </a:xfrm>
        </p:spPr>
        <p:txBody>
          <a:bodyPr/>
          <a:lstStyle/>
          <a:p>
            <a:r>
              <a:rPr lang="el-GR" dirty="0" smtClean="0"/>
              <a:t>ΒΑΡΥΤΗΤΑ</a:t>
            </a:r>
            <a:endParaRPr lang="el-G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28736"/>
          </a:xfrm>
          <a:solidFill>
            <a:schemeClr val="tx1"/>
          </a:solidFill>
        </p:spPr>
        <p:txBody>
          <a:bodyPr>
            <a:normAutofit/>
          </a:bodyPr>
          <a:lstStyle/>
          <a:p>
            <a:pPr algn="ctr"/>
            <a:r>
              <a:rPr lang="el-GR" dirty="0" smtClean="0">
                <a:solidFill>
                  <a:schemeClr val="bg1"/>
                </a:solidFill>
                <a:latin typeface="Arial" pitchFamily="34" charset="0"/>
                <a:cs typeface="Arial" pitchFamily="34" charset="0"/>
              </a:rPr>
              <a:t/>
            </a:r>
            <a:br>
              <a:rPr lang="el-GR" dirty="0" smtClean="0">
                <a:solidFill>
                  <a:schemeClr val="bg1"/>
                </a:solidFill>
                <a:latin typeface="Arial" pitchFamily="34" charset="0"/>
                <a:cs typeface="Arial" pitchFamily="34" charset="0"/>
              </a:rPr>
            </a:br>
            <a:r>
              <a:rPr lang="el-GR" dirty="0" smtClean="0">
                <a:solidFill>
                  <a:schemeClr val="bg1"/>
                </a:solidFill>
                <a:latin typeface="Arial" pitchFamily="34" charset="0"/>
                <a:cs typeface="Arial" pitchFamily="34" charset="0"/>
              </a:rPr>
              <a:t>ΕΠΙΛΟΓΟΣ</a:t>
            </a:r>
            <a:endParaRPr lang="el-GR" dirty="0">
              <a:solidFill>
                <a:schemeClr val="bg1"/>
              </a:solidFill>
              <a:latin typeface="Arial" pitchFamily="34" charset="0"/>
              <a:cs typeface="Arial" pitchFamily="34" charset="0"/>
            </a:endParaRPr>
          </a:p>
        </p:txBody>
      </p:sp>
      <p:sp>
        <p:nvSpPr>
          <p:cNvPr id="3" name="2 - Θέση περιεχομένου"/>
          <p:cNvSpPr>
            <a:spLocks noGrp="1"/>
          </p:cNvSpPr>
          <p:nvPr>
            <p:ph idx="1"/>
          </p:nvPr>
        </p:nvSpPr>
        <p:spPr/>
        <p:txBody>
          <a:bodyPr>
            <a:normAutofit/>
          </a:bodyPr>
          <a:lstStyle/>
          <a:p>
            <a:pPr>
              <a:buNone/>
            </a:pPr>
            <a:r>
              <a:rPr lang="el-GR" dirty="0" smtClean="0"/>
              <a:t>Σας ευχαριστώ πολύ!</a:t>
            </a:r>
          </a:p>
          <a:p>
            <a:pPr>
              <a:buNone/>
            </a:pPr>
            <a:endParaRPr lang="el-GR" dirty="0"/>
          </a:p>
        </p:txBody>
      </p:sp>
      <p:pic>
        <p:nvPicPr>
          <p:cNvPr id="4" name="3 - Εικόνα" descr="αρχείο λήψης (1).jpg"/>
          <p:cNvPicPr>
            <a:picLocks noChangeAspect="1"/>
          </p:cNvPicPr>
          <p:nvPr/>
        </p:nvPicPr>
        <p:blipFill>
          <a:blip r:embed="rId2"/>
          <a:stretch>
            <a:fillRect/>
          </a:stretch>
        </p:blipFill>
        <p:spPr>
          <a:xfrm>
            <a:off x="1724004" y="2438392"/>
            <a:ext cx="6019833" cy="4042516"/>
          </a:xfrm>
          <a:prstGeom prst="rect">
            <a:avLst/>
          </a:prstGeom>
        </p:spPr>
      </p:pic>
      <p:pic>
        <p:nvPicPr>
          <p:cNvPr id="5" name="4 - Εικόνα" descr="αρχείο λήψης.jpg"/>
          <p:cNvPicPr>
            <a:picLocks noChangeAspect="1"/>
          </p:cNvPicPr>
          <p:nvPr/>
        </p:nvPicPr>
        <p:blipFill>
          <a:blip r:embed="rId3"/>
          <a:stretch>
            <a:fillRect/>
          </a:stretch>
        </p:blipFill>
        <p:spPr>
          <a:xfrm>
            <a:off x="0" y="5480853"/>
            <a:ext cx="1000133" cy="1377147"/>
          </a:xfrm>
          <a:prstGeom prst="rect">
            <a:avLst/>
          </a:prstGeom>
        </p:spPr>
      </p:pic>
      <p:pic>
        <p:nvPicPr>
          <p:cNvPr id="6" name="Εικόνα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
        <p:nvSpPr>
          <p:cNvPr id="7" name="6 - TextBox"/>
          <p:cNvSpPr txBox="1"/>
          <p:nvPr/>
        </p:nvSpPr>
        <p:spPr>
          <a:xfrm>
            <a:off x="1428728" y="428604"/>
            <a:ext cx="2722220" cy="246221"/>
          </a:xfrm>
          <a:prstGeom prst="rect">
            <a:avLst/>
          </a:prstGeom>
          <a:noFill/>
        </p:spPr>
        <p:txBody>
          <a:bodyPr wrap="none" rtlCol="0">
            <a:spAutoFit/>
          </a:bodyPr>
          <a:lstStyle/>
          <a:p>
            <a:r>
              <a:rPr lang="el-GR" sz="1000" dirty="0" smtClean="0">
                <a:solidFill>
                  <a:srgbClr val="FF0000"/>
                </a:solidFill>
                <a:latin typeface="Arial" pitchFamily="34" charset="0"/>
                <a:cs typeface="Arial" pitchFamily="34" charset="0"/>
              </a:rPr>
              <a:t>Παιδαγωγικό Τμήμα Δημοτικής Εκπαίδευσης</a:t>
            </a:r>
            <a:endParaRPr lang="el-GR" sz="1000" dirty="0"/>
          </a:p>
        </p:txBody>
      </p:sp>
      <p:sp>
        <p:nvSpPr>
          <p:cNvPr id="8" name="7 - Θέση αριθμού διαφάνειας"/>
          <p:cNvSpPr>
            <a:spLocks noGrp="1"/>
          </p:cNvSpPr>
          <p:nvPr>
            <p:ph type="sldNum" sz="quarter" idx="12"/>
          </p:nvPr>
        </p:nvSpPr>
        <p:spPr/>
        <p:txBody>
          <a:bodyPr/>
          <a:lstStyle/>
          <a:p>
            <a:fld id="{D3F1D1C4-C2D9-4231-9FB2-B2D9D97AA41D}" type="slidenum">
              <a:rPr lang="el-GR" smtClean="0"/>
              <a:pPr/>
              <a:t>6</a:t>
            </a:fld>
            <a:endParaRPr lang="el-GR"/>
          </a:p>
        </p:txBody>
      </p:sp>
      <p:sp>
        <p:nvSpPr>
          <p:cNvPr id="9" name="8 - Θέση υποσέλιδου"/>
          <p:cNvSpPr>
            <a:spLocks noGrp="1"/>
          </p:cNvSpPr>
          <p:nvPr>
            <p:ph type="ftr" sz="quarter" idx="11"/>
          </p:nvPr>
        </p:nvSpPr>
        <p:spPr>
          <a:xfrm>
            <a:off x="1000100" y="6305550"/>
            <a:ext cx="7610500" cy="476250"/>
          </a:xfrm>
        </p:spPr>
        <p:txBody>
          <a:bodyPr/>
          <a:lstStyle/>
          <a:p>
            <a:r>
              <a:rPr lang="el-GR" dirty="0" smtClean="0"/>
              <a:t>ΒΑΡΥΤΗΤΑ</a:t>
            </a:r>
            <a:endParaRPr lang="el-G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Ηλιοστάσιο">
  <a:themeElements>
    <a:clrScheme name="Ηλιοστάσιο">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Ηλιοστάσιο">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Ηλιοστάσιο">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28</TotalTime>
  <Words>543</Words>
  <PresentationFormat>Προβολή στην οθόνη (4:3)</PresentationFormat>
  <Paragraphs>43</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Ηλιοστάσιο</vt:lpstr>
      <vt:lpstr>            ΠΛΗΡΟΦΟΡΙΚΗ ΚΑΙ ΝΕΕΣ ΤΕΧΝΟΛΟΓΙΕΣ ΣΤΗΝ ΕΚΠΑΙΔΕΥΣΗ</vt:lpstr>
      <vt:lpstr> Η ΒΑΡΥΤΗΤΑ</vt:lpstr>
      <vt:lpstr> ΠΟΙΟΣ ΑΝΑΚΑΛΥΨΕ ΤΗ ΒΑΡΥΤΗΤΑ?</vt:lpstr>
      <vt:lpstr> ΠΩΣ ΜΑΣ ΕΠΗΡΕΑΖΕΙ Η ΒΑΡΥΤΗΤΑ?</vt:lpstr>
      <vt:lpstr> Η ΒΑΡΥΤΗΤΑ ΣΤΗ ΣΕΛΗΝΗ</vt:lpstr>
      <vt:lpstr> ΕΠΙΛΟΓΟΣ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ΠΛΗΡΟΦΟΡΙΚΗ ΚΑΙ ΝΕΕΣ ΤΕΧΝΟΛΟΓΙΕΣ ΣΤΗΝ ΕΚΠΑΙΔΕΥΣΗ</dc:title>
  <dc:creator>Anastasia</dc:creator>
  <cp:lastModifiedBy>Δημήτρης</cp:lastModifiedBy>
  <cp:revision>4</cp:revision>
  <dcterms:created xsi:type="dcterms:W3CDTF">2018-05-08T09:51:49Z</dcterms:created>
  <dcterms:modified xsi:type="dcterms:W3CDTF">2018-05-08T10:35:04Z</dcterms:modified>
</cp:coreProperties>
</file>